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</p:sldIdLst>
  <p:sldSz cx="12192000" cy="6858000"/>
  <p:notesSz cx="6858000" cy="9144000"/>
  <p:embeddedFontLst>
    <p:embeddedFont>
      <p:font typeface="OldNewspaperTypes" panose="02000603060000020004" pitchFamily="2" charset="0"/>
      <p:regular r:id="rId13"/>
    </p:embeddedFont>
    <p:embeddedFont>
      <p:font typeface="Rookie Punk (Сorrected)" panose="02000603000000000000" pitchFamily="2" charset="0"/>
      <p:regular r:id="rId14"/>
    </p:embeddedFont>
    <p:embeddedFont>
      <p:font typeface="Vertiger" pitchFamily="50" charset="0"/>
      <p:regular r:id="rId1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548" y="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fif>
</file>

<file path=ppt/media/image10.jpg>
</file>

<file path=ppt/media/image11.jp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media/media1.mp3>
</file>

<file path=ppt/media/media10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6F376F-B7FE-4D11-AB60-5D85E7618451}" type="datetimeFigureOut">
              <a:rPr lang="ru-RU" smtClean="0"/>
              <a:t>10.10.2025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71032D-F88E-43BF-80A2-C4E8374C90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240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1032D-F88E-43BF-80A2-C4E8374C90FB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40574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2431C3-EAE4-E828-F16B-B0CA73E670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F622B6FF-3FBC-EEB8-BA13-5FE5BA5A3D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5F6F3AB6-8C1B-2DBD-2674-6768F6DF34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FA184EB-5C17-1ADD-B817-03DB2D1991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1032D-F88E-43BF-80A2-C4E8374C90FB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93691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1032D-F88E-43BF-80A2-C4E8374C90FB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08988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1032D-F88E-43BF-80A2-C4E8374C90FB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2883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1032D-F88E-43BF-80A2-C4E8374C90FB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62822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1032D-F88E-43BF-80A2-C4E8374C90FB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12070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0185E1-371C-5802-6ACF-AB9D31A321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D865D874-4AB1-B441-3ABF-2D44BFBC3A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8B0476C7-F8EC-B9C7-0103-95150F33E2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FF14AEB-9B83-E5B9-97B2-C2F1658F92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1032D-F88E-43BF-80A2-C4E8374C90FB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0461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B6E00F-23C4-7386-68CB-4A74E77746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CDC61989-8E13-F547-553B-4EC6C6ACE6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FB4219A3-B6A4-ABF5-52EF-39EC1B4740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F935C75-9D22-8218-DE81-C6721E0075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1032D-F88E-43BF-80A2-C4E8374C90FB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84783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D16D89-54EC-019D-90A1-9A717A5729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0255C170-6254-454E-D4D4-12D32722F0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B82695E3-58FF-3E0F-6F45-295CCC9B87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0265D87-5C98-93A4-CCBE-4EE3BD09F2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1032D-F88E-43BF-80A2-C4E8374C90FB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8752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2AA75E-5E67-EE71-E007-F94C2C660F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77876DFB-10DC-2AF1-A293-6F6E011620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C352BC76-2194-D6C6-38AF-7A021C9AAF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99C227C-54F5-C65C-736C-B54D7F2AF9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1032D-F88E-43BF-80A2-C4E8374C90FB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3379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EF3F10-DBDE-4B33-A464-A210499529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C00D401-263E-4B2E-9A7F-775983D6B4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21BDDD4-523F-42E5-8A85-FAFC4C08F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6D585-19BB-4486-9BCB-CFAC6931052A}" type="datetimeFigureOut">
              <a:rPr lang="ru-RU" smtClean="0"/>
              <a:t>10.10.2025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8CB4FC2-7872-4665-B66E-58167C91F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EABCF02-D52F-4254-B949-9B72D216F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1B437-879F-412D-A6A4-39087C48A7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0849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048D28-D538-4F92-8526-E766F7BAA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ECB47FD-AC7C-4E8A-9BCC-2E2B947688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A1798DC-727F-46AD-B18A-33F5589D0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6D585-19BB-4486-9BCB-CFAC6931052A}" type="datetimeFigureOut">
              <a:rPr lang="ru-RU" smtClean="0"/>
              <a:t>10.10.2025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9A327BB-F43F-4448-B79E-5EAA9C5A8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7BC073D-A47E-412D-8F9C-B74B0C2C3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1B437-879F-412D-A6A4-39087C48A7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3294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5C04B46-F3EE-4184-B756-48566C190A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2499262-8D1E-4E0D-88E5-7B766730AC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8FF4504-B650-46DC-9CF4-60BA7BABD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6D585-19BB-4486-9BCB-CFAC6931052A}" type="datetimeFigureOut">
              <a:rPr lang="ru-RU" smtClean="0"/>
              <a:t>10.10.2025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FCE90E-0D43-41CB-A2BE-F2361BFCA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36B3CE5-3382-4FA3-8F47-15230AA49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1B437-879F-412D-A6A4-39087C48A7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2810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213208-D3F4-4F84-9F34-04C88B91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7388EE6-AF0A-493D-98B2-2B9997FFBE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D1C7802-BECE-490E-9506-1C27B21EC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6D585-19BB-4486-9BCB-CFAC6931052A}" type="datetimeFigureOut">
              <a:rPr lang="ru-RU" smtClean="0"/>
              <a:t>10.10.2025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3CF2879-89B3-4032-9956-F35DB2476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FCC64AB-1509-4D50-9D77-9D8FCC083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1B437-879F-412D-A6A4-39087C48A7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6209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A5C1D2-EB83-4E1E-8817-AB754E443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12571E3-EA12-4C68-AA11-77388F4FA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ADBE578-F181-4807-8E4D-BB184F8CD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6D585-19BB-4486-9BCB-CFAC6931052A}" type="datetimeFigureOut">
              <a:rPr lang="ru-RU" smtClean="0"/>
              <a:t>10.10.2025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EC4ADA6-1981-45AD-8DC7-55100FAC8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522BDCB-A989-438D-BA5B-5A5ABF6B8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1B437-879F-412D-A6A4-39087C48A7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7593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E7E09A-CE06-4274-BA79-CC7F7E6E9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A4D2C8-9272-49FA-8EC4-9C89972434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AE803DC-4A6E-45D4-8BF7-72B2CE7C3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C890C2D-1A02-4EAC-A545-FE50A6349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6D585-19BB-4486-9BCB-CFAC6931052A}" type="datetimeFigureOut">
              <a:rPr lang="ru-RU" smtClean="0"/>
              <a:t>10.10.2025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417882B-FCD8-484B-8645-A1BC21F4F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565CBB8-A5AB-4F7F-9C2A-A2996F360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1B437-879F-412D-A6A4-39087C48A7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4252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BB99AD-1C38-49D4-8CE8-08F70AF3E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7F84836-1643-4D8B-B95A-E87DDAA43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CF9AE02-497F-4187-8204-A530ECF796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9D437A5-1FB3-4FB6-B180-7882B391D5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53D4DDC-E5E6-4E61-9E10-8A46DF577E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BEE37C8-5B8F-4F75-88B8-D23415C40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6D585-19BB-4486-9BCB-CFAC6931052A}" type="datetimeFigureOut">
              <a:rPr lang="ru-RU" smtClean="0"/>
              <a:t>10.10.2025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8D4698B-FC0B-4F80-863B-FE787E084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33AE1CF-5A74-48CC-A0FD-B838FE41A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1B437-879F-412D-A6A4-39087C48A7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0689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D6BCF2-6613-4E84-8608-7BAC2748B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9289AEB-4CF4-420D-9013-540B59B42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6D585-19BB-4486-9BCB-CFAC6931052A}" type="datetimeFigureOut">
              <a:rPr lang="ru-RU" smtClean="0"/>
              <a:t>10.10.2025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C2D0AE6-AB63-4B37-AD8A-935F7F625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136E80E-4132-449E-9F91-C45BC3502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1B437-879F-412D-A6A4-39087C48A7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205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030A336-472D-42FB-B885-52D1B80E3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6D585-19BB-4486-9BCB-CFAC6931052A}" type="datetimeFigureOut">
              <a:rPr lang="ru-RU" smtClean="0"/>
              <a:t>10.10.2025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B3341DC-6700-42C1-BC9E-9DEABC94D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0E0B088-BBDA-4089-A0E6-6C63EA613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1B437-879F-412D-A6A4-39087C48A7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9967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E89368-417C-4191-A15F-6BA2E6359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4C645F-F01C-427A-A683-D3F0AF0BA3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6CFEF27-065C-4042-A56F-746A50A7D5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339507E-FF16-4345-8062-3A8A7500C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6D585-19BB-4486-9BCB-CFAC6931052A}" type="datetimeFigureOut">
              <a:rPr lang="ru-RU" smtClean="0"/>
              <a:t>10.10.2025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3A1DFDE-0CA5-4EB5-9A5F-2B0060682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C51303A-E3F7-40AD-881C-A7422D221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1B437-879F-412D-A6A4-39087C48A7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2611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BB93E6-2F3A-45E0-A4F4-71C724641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55740F4-CBFD-411A-BF46-A9C4AE5AB2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77B8883-0DC7-4CB4-9FC0-BE706C84F8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E5EA3A2-0ABA-4B9C-AEA0-E30163FC3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6D585-19BB-4486-9BCB-CFAC6931052A}" type="datetimeFigureOut">
              <a:rPr lang="ru-RU" smtClean="0"/>
              <a:t>10.10.2025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13DBC01-C452-4FFB-A099-2BBE3F8F5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FF9653F-6F4F-4450-8609-40BA5BE5E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1B437-879F-412D-A6A4-39087C48A7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0536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D38584-CFF0-439E-8B58-7C94A7C9D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CF78F3A-42E7-43AC-8243-100CA9B8D3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E5318B-5724-46CD-A71C-6DBC64FFF0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E6D585-19BB-4486-9BCB-CFAC6931052A}" type="datetimeFigureOut">
              <a:rPr lang="ru-RU" smtClean="0"/>
              <a:t>10.10.2025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B859E0-04B6-4B6B-8DDB-3D5D008684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4B15A8-42F9-455C-A575-2633CC6D3A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E1B437-879F-412D-A6A4-39087C48A7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0092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fif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image" Target="../media/image2.png"/><Relationship Id="rId5" Type="http://schemas.openxmlformats.org/officeDocument/2006/relationships/image" Target="../media/image11.jp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2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2.png"/><Relationship Id="rId5" Type="http://schemas.openxmlformats.org/officeDocument/2006/relationships/image" Target="../media/image4.jp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2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2.png"/><Relationship Id="rId5" Type="http://schemas.openxmlformats.org/officeDocument/2006/relationships/image" Target="../media/image7.jp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2.png"/><Relationship Id="rId5" Type="http://schemas.openxmlformats.org/officeDocument/2006/relationships/image" Target="../media/image8.jp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image" Target="../media/image2.png"/><Relationship Id="rId5" Type="http://schemas.openxmlformats.org/officeDocument/2006/relationships/image" Target="../media/image9.jp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2.png"/><Relationship Id="rId5" Type="http://schemas.openxmlformats.org/officeDocument/2006/relationships/image" Target="../media/image10.jp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18BEC4D-69DA-4394-8E2B-DD81921D8D2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395"/>
          <a:stretch/>
        </p:blipFill>
        <p:spPr>
          <a:xfrm>
            <a:off x="3218047" y="0"/>
            <a:ext cx="8973953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594D615-6A6A-4E54-9128-88D1C10E71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26000">
                <a:schemeClr val="tx1"/>
              </a:gs>
              <a:gs pos="49000">
                <a:schemeClr val="tx1">
                  <a:alpha val="28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BEE087-78F9-48AC-BAC0-3389AB4EAC56}"/>
              </a:ext>
            </a:extLst>
          </p:cNvPr>
          <p:cNvSpPr txBox="1"/>
          <p:nvPr/>
        </p:nvSpPr>
        <p:spPr>
          <a:xfrm>
            <a:off x="271464" y="2951946"/>
            <a:ext cx="166211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Rookie Punk (Сorrected)" panose="020B0604020202020204" charset="0"/>
              </a:rPr>
              <a:t>Эволюция </a:t>
            </a:r>
          </a:p>
          <a:p>
            <a:r>
              <a:rPr lang="ru-RU" sz="2800" dirty="0">
                <a:solidFill>
                  <a:schemeClr val="bg1"/>
                </a:solidFill>
                <a:latin typeface="Rookie Punk (Сorrected)" panose="020B0604020202020204" charset="0"/>
              </a:rPr>
              <a:t>видеоигр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B9A596-4EB6-400F-B4C8-AB8D61140388}"/>
              </a:ext>
            </a:extLst>
          </p:cNvPr>
          <p:cNvSpPr txBox="1"/>
          <p:nvPr/>
        </p:nvSpPr>
        <p:spPr>
          <a:xfrm>
            <a:off x="271464" y="5028083"/>
            <a:ext cx="238365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dirty="0">
                <a:solidFill>
                  <a:schemeClr val="bg1"/>
                </a:solidFill>
                <a:latin typeface="Rookie Punk (Сorrected)" panose="020B0604020202020204" charset="0"/>
              </a:rPr>
              <a:t>Студенты 270 группы</a:t>
            </a:r>
            <a:br>
              <a:rPr lang="ru-RU" sz="1600" dirty="0">
                <a:solidFill>
                  <a:schemeClr val="bg1"/>
                </a:solidFill>
                <a:latin typeface="Rookie Punk (Сorrected)" panose="020B0604020202020204" charset="0"/>
              </a:rPr>
            </a:br>
            <a:r>
              <a:rPr lang="ru-RU" sz="1600" dirty="0">
                <a:solidFill>
                  <a:schemeClr val="bg1"/>
                </a:solidFill>
                <a:latin typeface="Rookie Punk (Сorrected)" panose="020B0604020202020204" charset="0"/>
              </a:rPr>
              <a:t>Фофанов Д.А.</a:t>
            </a:r>
          </a:p>
          <a:p>
            <a:r>
              <a:rPr lang="ru-RU" sz="1600" dirty="0">
                <a:solidFill>
                  <a:schemeClr val="bg1"/>
                </a:solidFill>
                <a:latin typeface="Rookie Punk (Сorrected)" panose="020B0604020202020204" charset="0"/>
              </a:rPr>
              <a:t>Мигачева М.С.</a:t>
            </a:r>
          </a:p>
        </p:txBody>
      </p:sp>
      <p:pic>
        <p:nvPicPr>
          <p:cNvPr id="4" name="SHevelis_-_Plotva_68391789 (1)">
            <a:hlinkClick r:id="" action="ppaction://media"/>
            <a:extLst>
              <a:ext uri="{FF2B5EF4-FFF2-40B4-BE49-F238E27FC236}">
                <a16:creationId xmlns:a16="http://schemas.microsoft.com/office/drawing/2014/main" id="{66431825-113F-4B52-A914-1D3AD1D497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71464" y="13310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695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B369DC-F32F-C8F0-B4A1-4D94307497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90EF594-1084-224C-F1EF-A82F339BF9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7719" y="0"/>
            <a:ext cx="6694281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44B584C-30C4-D4E2-AD27-15F85CE1CEF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45000">
                <a:schemeClr val="tx1"/>
              </a:gs>
              <a:gs pos="66000">
                <a:schemeClr val="tx1">
                  <a:alpha val="28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A6493C-BE2A-6540-778B-104AA66C199F}"/>
              </a:ext>
            </a:extLst>
          </p:cNvPr>
          <p:cNvSpPr txBox="1"/>
          <p:nvPr/>
        </p:nvSpPr>
        <p:spPr>
          <a:xfrm>
            <a:off x="297305" y="1063119"/>
            <a:ext cx="280669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Заключение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4CF5CB-21F8-F8BF-803A-01F3742155F5}"/>
              </a:ext>
            </a:extLst>
          </p:cNvPr>
          <p:cNvSpPr txBox="1"/>
          <p:nvPr/>
        </p:nvSpPr>
        <p:spPr>
          <a:xfrm>
            <a:off x="747318" y="1668840"/>
            <a:ext cx="2878839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Видеоигры прошли путь от простых пиксельных развлечений до сложной формы искусства и социального явления. Они стали универсальным языком, объединяющим людей через совместный опыт, киберспорт и виртуальные миры. Современные игры сочетают в себе технологические инновации и глубокие социальные взаимодействия.</a:t>
            </a:r>
          </a:p>
        </p:txBody>
      </p:sp>
      <p:pic>
        <p:nvPicPr>
          <p:cNvPr id="4" name="minecraft-tnt-explosion-made-with-Voicemod">
            <a:hlinkClick r:id="" action="ppaction://media"/>
            <a:extLst>
              <a:ext uri="{FF2B5EF4-FFF2-40B4-BE49-F238E27FC236}">
                <a16:creationId xmlns:a16="http://schemas.microsoft.com/office/drawing/2014/main" id="{D07AAD16-D21F-6263-33E2-D4C7F952A7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7318" y="44999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706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183E510-837B-4880-B8C9-24311172AF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7700" y="-19714"/>
            <a:ext cx="9004300" cy="6879285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594D615-6A6A-4E54-9128-88D1C10E71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26000">
                <a:schemeClr val="tx1"/>
              </a:gs>
              <a:gs pos="49000">
                <a:schemeClr val="tx1">
                  <a:alpha val="28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BEE087-78F9-48AC-BAC0-3389AB4EAC56}"/>
              </a:ext>
            </a:extLst>
          </p:cNvPr>
          <p:cNvSpPr txBox="1"/>
          <p:nvPr/>
        </p:nvSpPr>
        <p:spPr>
          <a:xfrm>
            <a:off x="281697" y="921976"/>
            <a:ext cx="279346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Зарождение: Аркады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B9A596-4EB6-400F-B4C8-AB8D61140388}"/>
              </a:ext>
            </a:extLst>
          </p:cNvPr>
          <p:cNvSpPr txBox="1"/>
          <p:nvPr/>
        </p:nvSpPr>
        <p:spPr>
          <a:xfrm>
            <a:off x="239011" y="2713085"/>
            <a:ext cx="28788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Игровой автомат </a:t>
            </a:r>
            <a:r>
              <a:rPr lang="en-US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Pong</a:t>
            </a:r>
            <a:r>
              <a:rPr lang="ru-RU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 – символ начала коммерческой игровой индустрии.</a:t>
            </a:r>
          </a:p>
          <a:p>
            <a:r>
              <a:rPr lang="ru-RU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Автомат состоял из: чёрно-белого телевизора и двух вращающихся джойстиков. Игра была выпущена фирмой </a:t>
            </a:r>
            <a:r>
              <a:rPr lang="en-US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Atari </a:t>
            </a:r>
            <a:r>
              <a:rPr lang="ru-RU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в 1972. </a:t>
            </a:r>
          </a:p>
          <a:p>
            <a:endParaRPr lang="ru-RU" dirty="0">
              <a:solidFill>
                <a:schemeClr val="bg1"/>
              </a:solidFill>
              <a:latin typeface="Vertiger" pitchFamily="50" charset="0"/>
            </a:endParaRPr>
          </a:p>
          <a:p>
            <a:endParaRPr lang="ru-RU" dirty="0">
              <a:solidFill>
                <a:schemeClr val="bg1"/>
              </a:solidFill>
              <a:latin typeface="OldNewspaperTypes" panose="02000603060000020004" pitchFamily="2" charset="0"/>
            </a:endParaRPr>
          </a:p>
        </p:txBody>
      </p:sp>
      <p:pic>
        <p:nvPicPr>
          <p:cNvPr id="2" name="fruit-machine-jackpot-001_long">
            <a:hlinkClick r:id="" action="ppaction://media"/>
            <a:extLst>
              <a:ext uri="{FF2B5EF4-FFF2-40B4-BE49-F238E27FC236}">
                <a16:creationId xmlns:a16="http://schemas.microsoft.com/office/drawing/2014/main" id="{27AFF75B-6CC0-424C-9DDB-387ACCA752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01219" y="8497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6104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6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819536B-54D3-4C50-A349-FED02F28AF9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301"/>
          <a:stretch/>
        </p:blipFill>
        <p:spPr>
          <a:xfrm>
            <a:off x="2349500" y="0"/>
            <a:ext cx="9842500" cy="6848475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594D615-6A6A-4E54-9128-88D1C10E71E5}"/>
              </a:ext>
            </a:extLst>
          </p:cNvPr>
          <p:cNvSpPr/>
          <p:nvPr/>
        </p:nvSpPr>
        <p:spPr>
          <a:xfrm>
            <a:off x="0" y="-9525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26000">
                <a:schemeClr val="tx1"/>
              </a:gs>
              <a:gs pos="49000">
                <a:schemeClr val="tx1">
                  <a:alpha val="28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BEE087-78F9-48AC-BAC0-3389AB4EAC56}"/>
              </a:ext>
            </a:extLst>
          </p:cNvPr>
          <p:cNvSpPr txBox="1"/>
          <p:nvPr/>
        </p:nvSpPr>
        <p:spPr>
          <a:xfrm>
            <a:off x="297305" y="916536"/>
            <a:ext cx="27876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Золотой век 2</a:t>
            </a:r>
            <a:r>
              <a:rPr lang="en-US" sz="2800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D </a:t>
            </a:r>
            <a:endParaRPr lang="ru-RU" sz="2800" dirty="0">
              <a:solidFill>
                <a:schemeClr val="bg1"/>
              </a:solidFill>
              <a:latin typeface="Rookie Punk (Сorrected)" panose="02000603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B9A596-4EB6-400F-B4C8-AB8D61140388}"/>
              </a:ext>
            </a:extLst>
          </p:cNvPr>
          <p:cNvSpPr txBox="1"/>
          <p:nvPr/>
        </p:nvSpPr>
        <p:spPr>
          <a:xfrm>
            <a:off x="251711" y="2712408"/>
            <a:ext cx="2878839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80-е годы стали десятилетием когда видеоигры прочно вошли в массовую культуру. Игры такие как </a:t>
            </a:r>
            <a:r>
              <a:rPr lang="en-US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Pac-Man, Donkey Kong, Super Mario </a:t>
            </a:r>
            <a:r>
              <a:rPr lang="ru-RU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были невероятно популярны и соревновательные.</a:t>
            </a:r>
          </a:p>
          <a:p>
            <a:endParaRPr lang="ru-RU" dirty="0">
              <a:solidFill>
                <a:schemeClr val="bg1"/>
              </a:solidFill>
              <a:latin typeface="OldNewspaperTypes" panose="02000603060000020004" pitchFamily="2" charset="0"/>
            </a:endParaRPr>
          </a:p>
        </p:txBody>
      </p:sp>
      <p:pic>
        <p:nvPicPr>
          <p:cNvPr id="2" name="1-track-1">
            <a:hlinkClick r:id="" action="ppaction://media"/>
            <a:extLst>
              <a:ext uri="{FF2B5EF4-FFF2-40B4-BE49-F238E27FC236}">
                <a16:creationId xmlns:a16="http://schemas.microsoft.com/office/drawing/2014/main" id="{55C6446A-0059-4182-8DCD-A95CEE3287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5150" y="1774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039196"/>
      </p:ext>
    </p:extLst>
  </p:cSld>
  <p:clrMapOvr>
    <a:masterClrMapping/>
  </p:clrMapOvr>
  <p:transition spd="slow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DCFE091-3240-4E24-BC19-66E57524A39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24"/>
          <a:stretch/>
        </p:blipFill>
        <p:spPr>
          <a:xfrm>
            <a:off x="2540000" y="1"/>
            <a:ext cx="965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594D615-6A6A-4E54-9128-88D1C10E71E5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26000">
                <a:schemeClr val="tx1"/>
              </a:gs>
              <a:gs pos="49000">
                <a:schemeClr val="tx1">
                  <a:alpha val="28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BEE087-78F9-48AC-BAC0-3389AB4EAC56}"/>
              </a:ext>
            </a:extLst>
          </p:cNvPr>
          <p:cNvSpPr txBox="1"/>
          <p:nvPr/>
        </p:nvSpPr>
        <p:spPr>
          <a:xfrm>
            <a:off x="297305" y="1014412"/>
            <a:ext cx="28067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3</a:t>
            </a:r>
            <a:r>
              <a:rPr lang="en-US" sz="2800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D</a:t>
            </a:r>
            <a:r>
              <a:rPr lang="ru-RU" sz="2800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 – революция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B9A596-4EB6-400F-B4C8-AB8D61140388}"/>
              </a:ext>
            </a:extLst>
          </p:cNvPr>
          <p:cNvSpPr txBox="1"/>
          <p:nvPr/>
        </p:nvSpPr>
        <p:spPr>
          <a:xfrm>
            <a:off x="261236" y="2714684"/>
            <a:ext cx="287883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Переход на 32/64 битные процессоры дал разработчикам вычислительную мощность для рендеринга полигональной 3</a:t>
            </a:r>
            <a:r>
              <a:rPr lang="en-US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D </a:t>
            </a:r>
            <a:r>
              <a:rPr lang="ru-RU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 графики. Игрок получил возможность свободного передвижения по игровой карте. Камера стала отдельным элементом гейм-дизайна. </a:t>
            </a:r>
          </a:p>
          <a:p>
            <a:endParaRPr lang="ru-RU" dirty="0">
              <a:solidFill>
                <a:schemeClr val="bg1"/>
              </a:solidFill>
              <a:latin typeface="OldNewspaperTypes" panose="02000603060000020004" pitchFamily="2" charset="0"/>
            </a:endParaRPr>
          </a:p>
        </p:txBody>
      </p:sp>
      <p:pic>
        <p:nvPicPr>
          <p:cNvPr id="3" name="Doom Eternal OST — The Only Thing They Fear is You (www.lightaudio.ru)">
            <a:hlinkClick r:id="" action="ppaction://media"/>
            <a:extLst>
              <a:ext uri="{FF2B5EF4-FFF2-40B4-BE49-F238E27FC236}">
                <a16:creationId xmlns:a16="http://schemas.microsoft.com/office/drawing/2014/main" id="{B61CF9B2-89A2-9718-8EEB-B6341ACC49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39750" y="523796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78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84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9A6645F-3EBF-3F2F-DC1A-D72B3B0DC5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46"/>
          <a:stretch>
            <a:fillRect/>
          </a:stretch>
        </p:blipFill>
        <p:spPr>
          <a:xfrm>
            <a:off x="3187699" y="-1"/>
            <a:ext cx="9004301" cy="6855791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594D615-6A6A-4E54-9128-88D1C10E71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26000">
                <a:schemeClr val="tx1"/>
              </a:gs>
              <a:gs pos="66000">
                <a:schemeClr val="tx1">
                  <a:alpha val="28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BEE087-78F9-48AC-BAC0-3389AB4EAC56}"/>
              </a:ext>
            </a:extLst>
          </p:cNvPr>
          <p:cNvSpPr txBox="1"/>
          <p:nvPr/>
        </p:nvSpPr>
        <p:spPr>
          <a:xfrm>
            <a:off x="297305" y="1063119"/>
            <a:ext cx="280669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Эпоха </a:t>
            </a:r>
            <a:r>
              <a:rPr lang="ru-RU" sz="2800" dirty="0" err="1">
                <a:solidFill>
                  <a:schemeClr val="bg1"/>
                </a:solidFill>
                <a:latin typeface="Rookie Punk (Сorrected)" panose="02000603000000000000" pitchFamily="2" charset="0"/>
              </a:rPr>
              <a:t>онлайна</a:t>
            </a:r>
            <a:r>
              <a:rPr lang="ru-RU" sz="2800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 и «живых» миров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B9A596-4EB6-400F-B4C8-AB8D61140388}"/>
              </a:ext>
            </a:extLst>
          </p:cNvPr>
          <p:cNvSpPr txBox="1"/>
          <p:nvPr/>
        </p:nvSpPr>
        <p:spPr>
          <a:xfrm>
            <a:off x="261235" y="2715493"/>
            <a:ext cx="287883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Широкополосный интернет стер границы, превратив игры из одиночного развлечения в глобальные социальные пространства. Онлайн-шутеры, такие как Counter-Strike и Call </a:t>
            </a:r>
            <a:r>
              <a:rPr lang="ru-RU" dirty="0" err="1">
                <a:solidFill>
                  <a:schemeClr val="bg1"/>
                </a:solidFill>
                <a:latin typeface="Rookie Punk (Сorrected)" panose="02000603000000000000" pitchFamily="2" charset="0"/>
              </a:rPr>
              <a:t>of</a:t>
            </a:r>
            <a:r>
              <a:rPr lang="ru-RU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 Duty, породили киберспорт, сделав командные сетевые баталии новой нормой. </a:t>
            </a:r>
          </a:p>
        </p:txBody>
      </p:sp>
      <p:pic>
        <p:nvPicPr>
          <p:cNvPr id="2" name="bomb-has-been-planted-sound-effect">
            <a:hlinkClick r:id="" action="ppaction://media"/>
            <a:extLst>
              <a:ext uri="{FF2B5EF4-FFF2-40B4-BE49-F238E27FC236}">
                <a16:creationId xmlns:a16="http://schemas.microsoft.com/office/drawing/2014/main" id="{A84197D8-B387-49AF-9AE3-2D5960EF0C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57130" y="3648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14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D4C9C4-B605-A64B-99B3-47D6BFD32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1EF0FA-571A-D353-5639-1578439F3E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82"/>
          <a:stretch>
            <a:fillRect/>
          </a:stretch>
        </p:blipFill>
        <p:spPr>
          <a:xfrm flipH="1">
            <a:off x="1229139" y="0"/>
            <a:ext cx="10962861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AD4BF16-B25E-30F3-F542-4E517C8EFB7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26000">
                <a:schemeClr val="tx1"/>
              </a:gs>
              <a:gs pos="66000">
                <a:schemeClr val="tx1">
                  <a:alpha val="28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71304E-823F-6AED-FB1C-47E0B6B9008A}"/>
              </a:ext>
            </a:extLst>
          </p:cNvPr>
          <p:cNvSpPr txBox="1"/>
          <p:nvPr/>
        </p:nvSpPr>
        <p:spPr>
          <a:xfrm>
            <a:off x="91944" y="1035199"/>
            <a:ext cx="321742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Кинематографичность и повествование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4A2B5C-9DD7-C20D-583B-1337BFF13138}"/>
              </a:ext>
            </a:extLst>
          </p:cNvPr>
          <p:cNvSpPr txBox="1"/>
          <p:nvPr/>
        </p:nvSpPr>
        <p:spPr>
          <a:xfrm>
            <a:off x="261235" y="2715493"/>
            <a:ext cx="287883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В 2010-е игры достигли кинематографичного уровня благодаря фотореалистичной графике и продвинутым технологиям. Такие проекты как </a:t>
            </a:r>
            <a:r>
              <a:rPr lang="en-US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Red Dead Redemption 2</a:t>
            </a:r>
            <a:r>
              <a:rPr lang="ru-RU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 и The </a:t>
            </a:r>
            <a:r>
              <a:rPr lang="ru-RU" dirty="0" err="1">
                <a:solidFill>
                  <a:schemeClr val="bg1"/>
                </a:solidFill>
                <a:latin typeface="Rookie Punk (Сorrected)" panose="02000603000000000000" pitchFamily="2" charset="0"/>
              </a:rPr>
              <a:t>Witcher</a:t>
            </a:r>
            <a:r>
              <a:rPr lang="ru-RU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 3 показали, что видеоигры могут быть сложной формой искусства с глубокими сюжетами, эмоциональными персонажами.</a:t>
            </a:r>
          </a:p>
        </p:txBody>
      </p:sp>
      <p:pic>
        <p:nvPicPr>
          <p:cNvPr id="2" name="guitar-rdr2-cowboy">
            <a:hlinkClick r:id="" action="ppaction://media"/>
            <a:extLst>
              <a:ext uri="{FF2B5EF4-FFF2-40B4-BE49-F238E27FC236}">
                <a16:creationId xmlns:a16="http://schemas.microsoft.com/office/drawing/2014/main" id="{44B21912-857E-440A-A29F-D05DFA229D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9539" y="3090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81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30AD8C-7DFB-07C2-E6AB-FF00F8B034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F527454-5B2A-EE84-BC1B-5406B3F9C8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2" r="6275"/>
          <a:stretch>
            <a:fillRect/>
          </a:stretch>
        </p:blipFill>
        <p:spPr>
          <a:xfrm>
            <a:off x="1557867" y="0"/>
            <a:ext cx="10634133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6FE96C5-EA70-EBCB-473D-067CD903EA4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26000">
                <a:schemeClr val="tx1"/>
              </a:gs>
              <a:gs pos="66000">
                <a:schemeClr val="tx1">
                  <a:alpha val="28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A80F03-2F51-B4B3-EA34-25896367FDBF}"/>
              </a:ext>
            </a:extLst>
          </p:cNvPr>
          <p:cNvSpPr txBox="1"/>
          <p:nvPr/>
        </p:nvSpPr>
        <p:spPr>
          <a:xfrm>
            <a:off x="297305" y="1063119"/>
            <a:ext cx="280669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Инди-революция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BBA5EF-DD68-628E-FF2F-0A10E5B6BD0B}"/>
              </a:ext>
            </a:extLst>
          </p:cNvPr>
          <p:cNvSpPr txBox="1"/>
          <p:nvPr/>
        </p:nvSpPr>
        <p:spPr>
          <a:xfrm>
            <a:off x="261235" y="2715493"/>
            <a:ext cx="28788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В 2010-е доступные инструменты разработки и цифровая дистрибуция стерли барьеры для создания игр. Такие проекты как </a:t>
            </a:r>
            <a:r>
              <a:rPr lang="ru-RU" dirty="0" err="1">
                <a:solidFill>
                  <a:schemeClr val="bg1"/>
                </a:solidFill>
                <a:latin typeface="Rookie Punk (Сorrected)" panose="02000603000000000000" pitchFamily="2" charset="0"/>
              </a:rPr>
              <a:t>Minecraft</a:t>
            </a:r>
            <a:r>
              <a:rPr lang="ru-RU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 и </a:t>
            </a:r>
            <a:r>
              <a:rPr lang="ru-RU" dirty="0" err="1">
                <a:solidFill>
                  <a:schemeClr val="bg1"/>
                </a:solidFill>
                <a:latin typeface="Rookie Punk (Сorrected)" panose="02000603000000000000" pitchFamily="2" charset="0"/>
              </a:rPr>
              <a:t>Undertale</a:t>
            </a:r>
            <a:r>
              <a:rPr lang="ru-RU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 доказали, что успех определяют не бюджет и графика, а оригинальные идеи и смелый творческий подход.</a:t>
            </a:r>
          </a:p>
        </p:txBody>
      </p:sp>
      <p:pic>
        <p:nvPicPr>
          <p:cNvPr id="4" name="Megalovania - Fight Theme (mp3cut.net)">
            <a:hlinkClick r:id="" action="ppaction://media"/>
            <a:extLst>
              <a:ext uri="{FF2B5EF4-FFF2-40B4-BE49-F238E27FC236}">
                <a16:creationId xmlns:a16="http://schemas.microsoft.com/office/drawing/2014/main" id="{0D070811-BF7B-6517-8992-42BB591063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72534" y="45402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544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8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67242A-8C2A-BF7A-BABF-88DB704160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436608E-4F90-9EF5-0A0A-7CB6CF2A24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097"/>
          <a:stretch>
            <a:fillRect/>
          </a:stretch>
        </p:blipFill>
        <p:spPr>
          <a:xfrm>
            <a:off x="1718733" y="0"/>
            <a:ext cx="10473267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C429EBE-F5A7-EEA4-75B2-43115E6EF9C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26000">
                <a:schemeClr val="tx1"/>
              </a:gs>
              <a:gs pos="66000">
                <a:schemeClr val="tx1">
                  <a:alpha val="28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1256F4-EF1A-7C5E-13B1-EC9DCE219E36}"/>
              </a:ext>
            </a:extLst>
          </p:cNvPr>
          <p:cNvSpPr txBox="1"/>
          <p:nvPr/>
        </p:nvSpPr>
        <p:spPr>
          <a:xfrm>
            <a:off x="297305" y="1063119"/>
            <a:ext cx="280669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Современные тренды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BCD420-22F0-7277-679D-F972EA276BD2}"/>
              </a:ext>
            </a:extLst>
          </p:cNvPr>
          <p:cNvSpPr txBox="1"/>
          <p:nvPr/>
        </p:nvSpPr>
        <p:spPr>
          <a:xfrm>
            <a:off x="261235" y="2715493"/>
            <a:ext cx="287883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Доминирование «Игр как Сервиса». Идея в том, что игра выпускается и постоянно поддерживается годами, обрастая новым контентом, сезонами, пропусками и внутриигровыми магазинами.: Игра — это платформа, которая должна постоянно удерживать внимание и мотивацию игрока</a:t>
            </a:r>
          </a:p>
        </p:txBody>
      </p:sp>
      <p:pic>
        <p:nvPicPr>
          <p:cNvPr id="3" name="cyberpunk-2077-main-trailer-ost-wwwlightaudioru_Swm9asK8">
            <a:hlinkClick r:id="" action="ppaction://media"/>
            <a:extLst>
              <a:ext uri="{FF2B5EF4-FFF2-40B4-BE49-F238E27FC236}">
                <a16:creationId xmlns:a16="http://schemas.microsoft.com/office/drawing/2014/main" id="{6ECEA1B0-5306-6EE2-39B6-CD296EB151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98419" y="43497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865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FBCF34-C287-C0AD-5DAA-556ABD7F5D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1CEE2F4-F8F7-CB63-1BC8-99E8705DF0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0B2D9E7-076E-4FF7-6DB2-FF9CB2B8332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26000">
                <a:schemeClr val="tx1"/>
              </a:gs>
              <a:gs pos="66000">
                <a:schemeClr val="tx1">
                  <a:alpha val="28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8C908B-AB1C-F1E2-6D00-40399EB8CC1A}"/>
              </a:ext>
            </a:extLst>
          </p:cNvPr>
          <p:cNvSpPr txBox="1"/>
          <p:nvPr/>
        </p:nvSpPr>
        <p:spPr>
          <a:xfrm>
            <a:off x="297305" y="1063119"/>
            <a:ext cx="280669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Ностальгия как тренд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7C500F-9C6B-94F8-EFEB-7C1B50F518C4}"/>
              </a:ext>
            </a:extLst>
          </p:cNvPr>
          <p:cNvSpPr txBox="1"/>
          <p:nvPr/>
        </p:nvSpPr>
        <p:spPr>
          <a:xfrm>
            <a:off x="261235" y="2715493"/>
            <a:ext cx="2878839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Современный игровой рынок переживает бум ремейков и ремастеров. Крупные студии активно перевыпускают классику, сочетая ностальгию по проверенным франшизам с современными графическими стандартами и геймплейными улучшениями. Яркие примеры — </a:t>
            </a:r>
            <a:r>
              <a:rPr lang="ru-RU" dirty="0" err="1">
                <a:solidFill>
                  <a:schemeClr val="bg1"/>
                </a:solidFill>
                <a:latin typeface="Rookie Punk (Сorrected)" panose="02000603000000000000" pitchFamily="2" charset="0"/>
              </a:rPr>
              <a:t>Resident</a:t>
            </a:r>
            <a:r>
              <a:rPr lang="ru-RU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Rookie Punk (Сorrected)" panose="02000603000000000000" pitchFamily="2" charset="0"/>
              </a:rPr>
              <a:t>Evil</a:t>
            </a:r>
            <a:r>
              <a:rPr lang="ru-RU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 2 и Final Fantasy VII </a:t>
            </a:r>
            <a:r>
              <a:rPr lang="ru-RU" dirty="0" err="1">
                <a:solidFill>
                  <a:schemeClr val="bg1"/>
                </a:solidFill>
                <a:latin typeface="Rookie Punk (Сorrected)" panose="02000603000000000000" pitchFamily="2" charset="0"/>
              </a:rPr>
              <a:t>Remake</a:t>
            </a:r>
            <a:r>
              <a:rPr lang="ru-RU" dirty="0">
                <a:solidFill>
                  <a:schemeClr val="bg1"/>
                </a:solidFill>
                <a:latin typeface="Rookie Punk (Сorrected)" panose="02000603000000000000" pitchFamily="2" charset="0"/>
              </a:rPr>
              <a:t>, где оригинальные сюжеты получили новое воплощение.</a:t>
            </a:r>
          </a:p>
        </p:txBody>
      </p:sp>
      <p:pic>
        <p:nvPicPr>
          <p:cNvPr id="3" name="ost-resident-evil-2-save-room-theme-wwwlightaudioru_lUI9egjn">
            <a:hlinkClick r:id="" action="ppaction://media"/>
            <a:extLst>
              <a:ext uri="{FF2B5EF4-FFF2-40B4-BE49-F238E27FC236}">
                <a16:creationId xmlns:a16="http://schemas.microsoft.com/office/drawing/2014/main" id="{2FFA6389-AB56-CC99-27A9-62369849C2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7305" y="364852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949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</TotalTime>
  <Words>387</Words>
  <Application>Microsoft Office PowerPoint</Application>
  <PresentationFormat>Широкоэкранный</PresentationFormat>
  <Paragraphs>33</Paragraphs>
  <Slides>10</Slides>
  <Notes>10</Notes>
  <HiddenSlides>0</HiddenSlides>
  <MMClips>10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Calibri Light</vt:lpstr>
      <vt:lpstr>Rookie Punk (Сorrected)</vt:lpstr>
      <vt:lpstr>Arial</vt:lpstr>
      <vt:lpstr>Calibri</vt:lpstr>
      <vt:lpstr>Vertiger</vt:lpstr>
      <vt:lpstr>OldNewspaperTypes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Студент</dc:creator>
  <cp:lastModifiedBy>Дмитрий Фофанов</cp:lastModifiedBy>
  <cp:revision>18</cp:revision>
  <dcterms:created xsi:type="dcterms:W3CDTF">2025-10-09T08:46:56Z</dcterms:created>
  <dcterms:modified xsi:type="dcterms:W3CDTF">2025-10-10T12:54:57Z</dcterms:modified>
</cp:coreProperties>
</file>

<file path=docProps/thumbnail.jpeg>
</file>